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9"/>
  </p:notesMasterIdLst>
  <p:handoutMasterIdLst>
    <p:handoutMasterId r:id="rId270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780" r:id="rId48"/>
    <p:sldId id="781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799" r:id="rId68"/>
    <p:sldId id="404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5" r:id="rId78"/>
    <p:sldId id="616" r:id="rId79"/>
    <p:sldId id="617" r:id="rId80"/>
    <p:sldId id="618" r:id="rId81"/>
    <p:sldId id="619" r:id="rId82"/>
    <p:sldId id="620" r:id="rId83"/>
    <p:sldId id="621" r:id="rId84"/>
    <p:sldId id="839" r:id="rId85"/>
    <p:sldId id="840" r:id="rId86"/>
    <p:sldId id="482" r:id="rId87"/>
    <p:sldId id="511" r:id="rId88"/>
    <p:sldId id="622" r:id="rId89"/>
    <p:sldId id="623" r:id="rId90"/>
    <p:sldId id="624" r:id="rId91"/>
    <p:sldId id="625" r:id="rId92"/>
    <p:sldId id="626" r:id="rId93"/>
    <p:sldId id="627" r:id="rId94"/>
    <p:sldId id="628" r:id="rId95"/>
    <p:sldId id="629" r:id="rId96"/>
    <p:sldId id="630" r:id="rId97"/>
    <p:sldId id="841" r:id="rId98"/>
    <p:sldId id="842" r:id="rId99"/>
    <p:sldId id="631" r:id="rId100"/>
    <p:sldId id="844" r:id="rId101"/>
    <p:sldId id="845" r:id="rId102"/>
    <p:sldId id="843" r:id="rId103"/>
    <p:sldId id="632" r:id="rId104"/>
    <p:sldId id="633" r:id="rId105"/>
    <p:sldId id="634" r:id="rId106"/>
    <p:sldId id="635" r:id="rId107"/>
    <p:sldId id="636" r:id="rId108"/>
    <p:sldId id="637" r:id="rId109"/>
    <p:sldId id="638" r:id="rId110"/>
    <p:sldId id="639" r:id="rId111"/>
    <p:sldId id="640" r:id="rId112"/>
    <p:sldId id="641" r:id="rId113"/>
    <p:sldId id="642" r:id="rId114"/>
    <p:sldId id="391" r:id="rId115"/>
    <p:sldId id="847" r:id="rId116"/>
    <p:sldId id="848" r:id="rId117"/>
    <p:sldId id="849" r:id="rId118"/>
    <p:sldId id="851" r:id="rId119"/>
    <p:sldId id="852" r:id="rId120"/>
    <p:sldId id="853" r:id="rId121"/>
    <p:sldId id="854" r:id="rId122"/>
    <p:sldId id="855" r:id="rId123"/>
    <p:sldId id="846" r:id="rId124"/>
    <p:sldId id="392" r:id="rId125"/>
    <p:sldId id="393" r:id="rId126"/>
    <p:sldId id="394" r:id="rId127"/>
    <p:sldId id="395" r:id="rId128"/>
    <p:sldId id="396" r:id="rId129"/>
    <p:sldId id="398" r:id="rId130"/>
    <p:sldId id="397" r:id="rId131"/>
    <p:sldId id="643" r:id="rId132"/>
    <p:sldId id="874" r:id="rId133"/>
    <p:sldId id="875" r:id="rId134"/>
    <p:sldId id="876" r:id="rId135"/>
    <p:sldId id="877" r:id="rId136"/>
    <p:sldId id="878" r:id="rId137"/>
    <p:sldId id="879" r:id="rId138"/>
    <p:sldId id="880" r:id="rId139"/>
    <p:sldId id="882" r:id="rId140"/>
    <p:sldId id="856" r:id="rId141"/>
    <p:sldId id="860" r:id="rId142"/>
    <p:sldId id="861" r:id="rId143"/>
    <p:sldId id="863" r:id="rId144"/>
    <p:sldId id="864" r:id="rId145"/>
    <p:sldId id="865" r:id="rId146"/>
    <p:sldId id="866" r:id="rId147"/>
    <p:sldId id="867" r:id="rId148"/>
    <p:sldId id="868" r:id="rId149"/>
    <p:sldId id="869" r:id="rId150"/>
    <p:sldId id="862" r:id="rId151"/>
    <p:sldId id="870" r:id="rId152"/>
    <p:sldId id="873" r:id="rId153"/>
    <p:sldId id="883" r:id="rId154"/>
    <p:sldId id="383" r:id="rId155"/>
    <p:sldId id="389" r:id="rId156"/>
    <p:sldId id="379" r:id="rId157"/>
    <p:sldId id="380" r:id="rId158"/>
    <p:sldId id="385" r:id="rId159"/>
    <p:sldId id="386" r:id="rId160"/>
    <p:sldId id="384" r:id="rId161"/>
    <p:sldId id="388" r:id="rId162"/>
    <p:sldId id="382" r:id="rId163"/>
    <p:sldId id="884" r:id="rId164"/>
    <p:sldId id="893" r:id="rId165"/>
    <p:sldId id="894" r:id="rId166"/>
    <p:sldId id="895" r:id="rId167"/>
    <p:sldId id="644" r:id="rId168"/>
    <p:sldId id="646" r:id="rId169"/>
    <p:sldId id="651" r:id="rId170"/>
    <p:sldId id="663" r:id="rId171"/>
    <p:sldId id="664" r:id="rId172"/>
    <p:sldId id="665" r:id="rId173"/>
    <p:sldId id="652" r:id="rId174"/>
    <p:sldId id="653" r:id="rId175"/>
    <p:sldId id="889" r:id="rId176"/>
    <p:sldId id="890" r:id="rId177"/>
    <p:sldId id="891" r:id="rId178"/>
    <p:sldId id="892" r:id="rId179"/>
    <p:sldId id="667" r:id="rId180"/>
    <p:sldId id="650" r:id="rId181"/>
    <p:sldId id="669" r:id="rId182"/>
    <p:sldId id="675" r:id="rId183"/>
    <p:sldId id="676" r:id="rId184"/>
    <p:sldId id="677" r:id="rId185"/>
    <p:sldId id="685" r:id="rId186"/>
    <p:sldId id="694" r:id="rId187"/>
    <p:sldId id="695" r:id="rId188"/>
    <p:sldId id="672" r:id="rId189"/>
    <p:sldId id="689" r:id="rId190"/>
    <p:sldId id="687" r:id="rId191"/>
    <p:sldId id="696" r:id="rId192"/>
    <p:sldId id="697" r:id="rId193"/>
    <p:sldId id="684" r:id="rId194"/>
    <p:sldId id="698" r:id="rId195"/>
    <p:sldId id="699" r:id="rId196"/>
    <p:sldId id="886" r:id="rId197"/>
    <p:sldId id="887" r:id="rId198"/>
    <p:sldId id="888" r:id="rId199"/>
    <p:sldId id="905" r:id="rId200"/>
    <p:sldId id="904" r:id="rId201"/>
    <p:sldId id="800" r:id="rId202"/>
    <p:sldId id="801" r:id="rId203"/>
    <p:sldId id="802" r:id="rId204"/>
    <p:sldId id="806" r:id="rId205"/>
    <p:sldId id="807" r:id="rId206"/>
    <p:sldId id="808" r:id="rId207"/>
    <p:sldId id="809" r:id="rId208"/>
    <p:sldId id="810" r:id="rId209"/>
    <p:sldId id="811" r:id="rId210"/>
    <p:sldId id="832" r:id="rId211"/>
    <p:sldId id="833" r:id="rId212"/>
    <p:sldId id="834" r:id="rId213"/>
    <p:sldId id="835" r:id="rId214"/>
    <p:sldId id="836" r:id="rId215"/>
    <p:sldId id="837" r:id="rId216"/>
    <p:sldId id="812" r:id="rId217"/>
    <p:sldId id="813" r:id="rId218"/>
    <p:sldId id="814" r:id="rId219"/>
    <p:sldId id="815" r:id="rId220"/>
    <p:sldId id="897" r:id="rId221"/>
    <p:sldId id="898" r:id="rId222"/>
    <p:sldId id="899" r:id="rId223"/>
    <p:sldId id="900" r:id="rId224"/>
    <p:sldId id="901" r:id="rId225"/>
    <p:sldId id="816" r:id="rId226"/>
    <p:sldId id="822" r:id="rId227"/>
    <p:sldId id="823" r:id="rId228"/>
    <p:sldId id="824" r:id="rId229"/>
    <p:sldId id="825" r:id="rId230"/>
    <p:sldId id="826" r:id="rId231"/>
    <p:sldId id="827" r:id="rId232"/>
    <p:sldId id="828" r:id="rId233"/>
    <p:sldId id="829" r:id="rId234"/>
    <p:sldId id="830" r:id="rId235"/>
    <p:sldId id="831" r:id="rId236"/>
    <p:sldId id="701" r:id="rId237"/>
    <p:sldId id="702" r:id="rId238"/>
    <p:sldId id="703" r:id="rId239"/>
    <p:sldId id="704" r:id="rId240"/>
    <p:sldId id="705" r:id="rId241"/>
    <p:sldId id="706" r:id="rId242"/>
    <p:sldId id="713" r:id="rId243"/>
    <p:sldId id="712" r:id="rId244"/>
    <p:sldId id="716" r:id="rId245"/>
    <p:sldId id="673" r:id="rId246"/>
    <p:sldId id="707" r:id="rId247"/>
    <p:sldId id="674" r:id="rId248"/>
    <p:sldId id="711" r:id="rId249"/>
    <p:sldId id="708" r:id="rId250"/>
    <p:sldId id="709" r:id="rId251"/>
    <p:sldId id="710" r:id="rId252"/>
    <p:sldId id="715" r:id="rId253"/>
    <p:sldId id="714" r:id="rId254"/>
    <p:sldId id="725" r:id="rId255"/>
    <p:sldId id="727" r:id="rId256"/>
    <p:sldId id="728" r:id="rId257"/>
    <p:sldId id="720" r:id="rId258"/>
    <p:sldId id="721" r:id="rId259"/>
    <p:sldId id="722" r:id="rId260"/>
    <p:sldId id="729" r:id="rId261"/>
    <p:sldId id="730" r:id="rId262"/>
    <p:sldId id="731" r:id="rId263"/>
    <p:sldId id="734" r:id="rId264"/>
    <p:sldId id="732" r:id="rId265"/>
    <p:sldId id="735" r:id="rId266"/>
    <p:sldId id="902" r:id="rId267"/>
    <p:sldId id="903" r:id="rId2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13"/>
    <p:restoredTop sz="86772"/>
  </p:normalViewPr>
  <p:slideViewPr>
    <p:cSldViewPr snapToGrid="0" snapToObjects="1" showGuides="1">
      <p:cViewPr>
        <p:scale>
          <a:sx n="110" d="100"/>
          <a:sy n="110" d="100"/>
        </p:scale>
        <p:origin x="1400" y="-152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presProps" Target="presProps.xml"/><Relationship Id="rId272" Type="http://schemas.openxmlformats.org/officeDocument/2006/relationships/viewProps" Target="viewProps.xml"/><Relationship Id="rId273" Type="http://schemas.openxmlformats.org/officeDocument/2006/relationships/theme" Target="theme/theme1.xml"/><Relationship Id="rId274" Type="http://schemas.openxmlformats.org/officeDocument/2006/relationships/tableStyles" Target="tableStyles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t>2020. 7. 30.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2020. 7. 30.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Relationship Id="rId3" Type="http://schemas.openxmlformats.org/officeDocument/2006/relationships/image" Target="../media/image44.tif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6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Relationship Id="rId3" Type="http://schemas.openxmlformats.org/officeDocument/2006/relationships/image" Target="../media/image53.tif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4.tiff"/><Relationship Id="rId5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Riemann_sum#/media/File:Riemann_sum_convergence.png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Relationship Id="rId3" Type="http://schemas.openxmlformats.org/officeDocument/2006/relationships/hyperlink" Target="https://bwessay.tistory.com/90" TargetMode="Externa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book.io/006796/ch01/02/01_01/" TargetMode="External"/><Relationship Id="rId3" Type="http://schemas.openxmlformats.org/officeDocument/2006/relationships/image" Target="../media/image64.tif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Relationship Id="rId3" Type="http://schemas.openxmlformats.org/officeDocument/2006/relationships/hyperlink" Target="https://docs.gimp.org/2.10/ko/gimp-images-in.html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Relationship Id="rId3" Type="http://schemas.openxmlformats.org/officeDocument/2006/relationships/hyperlink" Target="https://docs.gimp.org/2.10/ko/gimp-images-in.html" TargetMode="Externa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owtogeek.com/130826/how-to-fix-a-stuck-pixel-on-an-lcd-monitor/" TargetMode="External"/><Relationship Id="rId3" Type="http://schemas.openxmlformats.org/officeDocument/2006/relationships/image" Target="../media/image67.tif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tif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7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3JQ3hYko51Y?t=84" TargetMode="Externa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Relationship Id="rId3" Type="http://schemas.openxmlformats.org/officeDocument/2006/relationships/image" Target="../media/image80.tif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4" Type="http://schemas.openxmlformats.org/officeDocument/2006/relationships/hyperlink" Target="http://image-net.org/search?q=do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85.tif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85.tif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Relationship Id="rId3" Type="http://schemas.openxmlformats.org/officeDocument/2006/relationships/image" Target="../media/image88.tiff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RNnKtNrsrmg" TargetMode="Externa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tiff"/><Relationship Id="rId3" Type="http://schemas.openxmlformats.org/officeDocument/2006/relationships/hyperlink" Target="https://www.slideshare.net/ssuser06e0c5/convolutional-neural-networks-135496264" TargetMode="Externa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90.tiff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90.tif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tif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tif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tiff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tif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tiff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tiff"/><Relationship Id="rId3" Type="http://schemas.openxmlformats.org/officeDocument/2006/relationships/image" Target="../media/image95.tiff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tiff"/><Relationship Id="rId3" Type="http://schemas.openxmlformats.org/officeDocument/2006/relationships/hyperlink" Target="https://arxiv.org/pdf/1505.04597.pdf" TargetMode="Externa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4" Type="http://schemas.openxmlformats.org/officeDocument/2006/relationships/image" Target="../media/image9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tiff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411.4038.pdf" TargetMode="External"/><Relationship Id="rId3" Type="http://schemas.openxmlformats.org/officeDocument/2006/relationships/image" Target="../media/image10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05.04366.pdf" TargetMode="External"/><Relationship Id="rId3" Type="http://schemas.openxmlformats.org/officeDocument/2006/relationships/image" Target="../media/image101.tiff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tiff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tiff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tiff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tiff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tiff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tiff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tiff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620.png"/><Relationship Id="rId9" Type="http://schemas.openxmlformats.org/officeDocument/2006/relationships/image" Target="../media/image630.png"/><Relationship Id="rId10" Type="http://schemas.openxmlformats.org/officeDocument/2006/relationships/image" Target="../media/image640.png"/><Relationship Id="rId11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tiff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tiff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tiff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tiff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tiff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tiff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tiff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tiff"/><Relationship Id="rId3" Type="http://schemas.openxmlformats.org/officeDocument/2006/relationships/image" Target="../media/image125.tiff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tiff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gif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tiff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tiff"/><Relationship Id="rId3" Type="http://schemas.openxmlformats.org/officeDocument/2006/relationships/hyperlink" Target="https://azati.com/image-detection-recognition-and-classification-with-machine-learning/" TargetMode="Externa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tiff"/><Relationship Id="rId3" Type="http://schemas.openxmlformats.org/officeDocument/2006/relationships/hyperlink" Target="https://www.commonlounge.com/discussion/c9975025c9ff473c8f9ed2c4b1c3ea6a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hyperlink" Target="https://medium.com/comet-app/review-of-deep-learning-algorithms-for-object-detection-c1f3d437b852" TargetMode="Externa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tiff"/><Relationship Id="rId3" Type="http://schemas.openxmlformats.org/officeDocument/2006/relationships/hyperlink" Target="https://medium.com/@nikasa1889/the-modern-history-of-object-recognition-infographic-aea18517c318" TargetMode="Externa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33.tiff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34.tiff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35.tiff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36.tiff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jreddie.com/darknet/yolo/" TargetMode="External"/><Relationship Id="rId3" Type="http://schemas.openxmlformats.org/officeDocument/2006/relationships/image" Target="../media/image137.tiff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yolo-you-only-look-once-real-time-object-detection-explained-492dc9230006" TargetMode="External"/><Relationship Id="rId3" Type="http://schemas.openxmlformats.org/officeDocument/2006/relationships/image" Target="../media/image138.tiff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39.tiff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40.tiff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tiff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tiff"/><Relationship Id="rId3" Type="http://schemas.openxmlformats.org/officeDocument/2006/relationships/image" Target="../media/image143.tiff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zutalin/labelImg" TargetMode="External"/><Relationship Id="rId3" Type="http://schemas.openxmlformats.org/officeDocument/2006/relationships/image" Target="../media/image144.tiff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tiff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tiff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tiff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12.02325.pdf" TargetMode="External"/><Relationship Id="rId3" Type="http://schemas.openxmlformats.org/officeDocument/2006/relationships/image" Target="../media/image149.tiff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nalyticsvidhya.com/blog/2018/04/solving-an-image-captioning-task-using-deep-learning/" TargetMode="External"/><Relationship Id="rId3" Type="http://schemas.openxmlformats.org/officeDocument/2006/relationships/image" Target="../media/image15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www.youtube.com/embed/V2MMyk7bdW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V2MMyk7bdWY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ground.tensorflow.org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chemeClr val="bg1">
                    <a:lumMod val="85000"/>
                  </a:schemeClr>
                </a:solidFill>
              </a:rPr>
              <a:t>2020/07/26</a:t>
            </a:r>
            <a:endParaRPr kumimoji="1"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역전파</a:t>
            </a:r>
            <a:r>
              <a:rPr kumimoji="1" lang="en-US" altLang="ko-KR" sz="2000"/>
              <a:t>(BP, Back Propagation)</a:t>
            </a:r>
            <a:r>
              <a:rPr kumimoji="1" lang="ko-KR" altLang="en-US" sz="2000"/>
              <a:t> 알고리즘</a:t>
            </a:r>
            <a:endParaRPr kumimoji="1" lang="en-US" altLang="ko-KR" sz="2000"/>
          </a:p>
          <a:p>
            <a:r>
              <a:rPr kumimoji="1" lang="ko-KR" altLang="en-US" sz="2000"/>
              <a:t>경사하강법</a:t>
            </a:r>
            <a:r>
              <a:rPr kumimoji="1" lang="en-US" altLang="ko-KR" sz="2000"/>
              <a:t>(GD, Gradient Descent) </a:t>
            </a:r>
            <a:r>
              <a:rPr kumimoji="1" lang="ko-KR" altLang="en-US" sz="2000"/>
              <a:t>알고리즘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가중치를 업데이트 하기 위해 사용되는 알고리즘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역전파</a:t>
            </a:r>
            <a:r>
              <a:rPr kumimoji="1" lang="en-US" altLang="ko-KR"/>
              <a:t>,</a:t>
            </a:r>
            <a:r>
              <a:rPr kumimoji="1" lang="ko-KR" altLang="en-US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이러한 알고리즘과 기타 편의성을 제공하는 프레임웤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현재의 딥러닝 개발은 이러한 프레임웤 사용을 기반으로 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와 같은 알고지즘이 지원되며</a:t>
            </a:r>
            <a:r>
              <a:rPr kumimoji="1" lang="en-US" altLang="ko-KR" sz="2000"/>
              <a:t>,</a:t>
            </a:r>
            <a:r>
              <a:rPr kumimoji="1" lang="ko-KR" altLang="en-US" sz="2000"/>
              <a:t> 실제 구현 시에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를 몰라도 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많은 수의 코어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r>
              <a:rPr kumimoji="1" lang="ko-KR" altLang="en-US" sz="2000"/>
              <a:t>병렬 연산 가능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TensorFlow</a:t>
            </a:r>
            <a:r>
              <a:rPr kumimoji="1" lang="ko-KR" altLang="en-US" sz="2000"/>
              <a:t>는 어느정도 난해하다</a:t>
            </a:r>
            <a:r>
              <a:rPr kumimoji="1" lang="en-US" altLang="ko-KR" sz="2000"/>
              <a:t>.</a:t>
            </a:r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로 편하게 코드 작성</a:t>
            </a:r>
            <a:endParaRPr kumimoji="1" lang="en-US" altLang="ko-KR" sz="2000"/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를 호출하여 실행된다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2019</a:t>
            </a:r>
            <a:r>
              <a:rPr kumimoji="1" lang="ko-KR" altLang="en-US" sz="2000"/>
              <a:t>년 </a:t>
            </a:r>
            <a:r>
              <a:rPr kumimoji="1" lang="en-US" altLang="ko-KR" sz="2000"/>
              <a:t>9</a:t>
            </a:r>
            <a:r>
              <a:rPr kumimoji="1" lang="ko-KR" altLang="en-US" sz="2000"/>
              <a:t>월에 공식적으로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에 </a:t>
            </a:r>
            <a:r>
              <a:rPr kumimoji="1" lang="en-US" altLang="ko-KR" sz="2000"/>
              <a:t>Keras</a:t>
            </a:r>
            <a:r>
              <a:rPr kumimoji="1" lang="ko-KR" altLang="en-US" sz="2000"/>
              <a:t>가 포함되었다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웹을 기반으로 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코드를 서버로 전달하여 실행하고</a:t>
            </a:r>
            <a:endParaRPr kumimoji="1" lang="en-US" altLang="ko-KR" sz="2000"/>
          </a:p>
          <a:p>
            <a:r>
              <a:rPr kumimoji="1" lang="ko-KR" altLang="en-US" sz="2000"/>
              <a:t>그 결과를 웹 화면으로 보여줌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작업 페이지 내에 그림도 보여주고</a:t>
            </a:r>
            <a:endParaRPr kumimoji="1" lang="en-US" altLang="ko-KR" sz="2000"/>
          </a:p>
          <a:p>
            <a:r>
              <a:rPr kumimoji="1" lang="ko-KR" altLang="en-US" sz="2000"/>
              <a:t>작업 페이지 내에 문서도 작성하고</a:t>
            </a:r>
            <a:endParaRPr kumimoji="1" lang="en-US" altLang="ko-KR" sz="20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구글의 </a:t>
            </a:r>
            <a:r>
              <a:rPr kumimoji="1" lang="en-US" altLang="ko-KR" sz="2000"/>
              <a:t>Jupyter </a:t>
            </a:r>
            <a:r>
              <a:rPr kumimoji="1" lang="ko-KR" altLang="en-US" sz="2000"/>
              <a:t>서비스</a:t>
            </a:r>
            <a:endParaRPr kumimoji="1" lang="en-US" altLang="ko-KR" sz="2000"/>
          </a:p>
          <a:p>
            <a:r>
              <a:rPr kumimoji="1" lang="ko-KR" altLang="en-US" sz="2000"/>
              <a:t>구글 계정</a:t>
            </a:r>
            <a:r>
              <a:rPr kumimoji="1" lang="en-US" altLang="ko-KR" sz="2000"/>
              <a:t>(gmail </a:t>
            </a:r>
            <a:r>
              <a:rPr kumimoji="1" lang="ko-KR" altLang="en-US" sz="2000"/>
              <a:t>계정</a:t>
            </a:r>
            <a:r>
              <a:rPr kumimoji="1" lang="en-US" altLang="ko-KR" sz="2000"/>
              <a:t>)</a:t>
            </a:r>
            <a:r>
              <a:rPr kumimoji="1" lang="ko-KR" altLang="en-US" sz="2000"/>
              <a:t> 생성 만으로 준비 끝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ko-KR" altLang="en-US" sz="2000"/>
              <a:t>무료로 </a:t>
            </a:r>
            <a:r>
              <a:rPr kumimoji="1" lang="en-US" altLang="ko-KR" sz="2000"/>
              <a:t>GPU</a:t>
            </a:r>
            <a:r>
              <a:rPr kumimoji="1" lang="ko-KR" altLang="en-US" sz="2000"/>
              <a:t> 사용 가능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lang="en-US" altLang="ko-KR" sz="1800">
                <a:hlinkClick r:id="rId2"/>
              </a:rPr>
              <a:t>https://colab.research.google.com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머신러닝 공개 문제 서비스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문제와 데이터</a:t>
            </a:r>
            <a:r>
              <a:rPr kumimoji="1" lang="en-US" altLang="ko-KR" sz="2000"/>
              <a:t>,</a:t>
            </a:r>
            <a:r>
              <a:rPr kumimoji="1" lang="ko-KR" altLang="en-US" sz="2000"/>
              <a:t> 그리고 답이 있다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무료 </a:t>
            </a:r>
            <a:r>
              <a:rPr kumimoji="1" lang="en-US" altLang="ko-KR" sz="2000"/>
              <a:t>Jupyter</a:t>
            </a:r>
            <a:r>
              <a:rPr kumimoji="1" lang="ko-KR" altLang="en-US" sz="2000"/>
              <a:t>를 사용할 수 있다</a:t>
            </a:r>
            <a:r>
              <a:rPr kumimoji="1" lang="en-US" altLang="ko-KR" sz="2000"/>
              <a:t>.</a:t>
            </a:r>
          </a:p>
          <a:p>
            <a:r>
              <a:rPr lang="en-US" altLang="ko-KR" sz="1800">
                <a:hlinkClick r:id="rId2"/>
              </a:rPr>
              <a:t>https://www.kaggle.com</a:t>
            </a:r>
            <a:endParaRPr lang="en-US" altLang="ko-KR" sz="18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mtClean="0"/>
              <a:t>경사</a:t>
            </a:r>
            <a:endParaRPr kumimoji="1" lang="ko-KR" altLang="en-US" sz="1400"/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  <a:r>
              <a:rPr kumimoji="1" lang="en-US" altLang="ko-KR"/>
              <a:t> </a:t>
            </a:r>
            <a:r>
              <a:rPr kumimoji="1" lang="ko-KR" altLang="en-US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노드는 </a:t>
            </a:r>
            <a:r>
              <a:rPr kumimoji="1" lang="en-US" altLang="ko-KR"/>
              <a:t>1</a:t>
            </a:r>
            <a:r>
              <a:rPr kumimoji="1" lang="ko-KR" altLang="en-US"/>
              <a:t>개의 스텝 펑션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노드로 임의의 상자 펑션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임의의 함수는 </a:t>
            </a:r>
            <a:r>
              <a:rPr kumimoji="1" lang="en-US" altLang="ko-KR"/>
              <a:t>n</a:t>
            </a:r>
            <a:r>
              <a:rPr kumimoji="1" lang="ko-KR" altLang="en-US"/>
              <a:t>개의 상자들의 합으로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n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https://en.wikipedia.org/wiki/Riemann_sum#/media/File:Riemann_sum_convergence.png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차원의 스텝 함수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4</a:t>
            </a:r>
            <a:r>
              <a:rPr kumimoji="1" lang="ko-KR" altLang="en-US" sz="2000"/>
              <a:t>개의 입력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en-US" altLang="ko-KR" sz="2000"/>
              <a:t>3</a:t>
            </a:r>
            <a:r>
              <a:rPr kumimoji="1" lang="ko-KR" altLang="en-US" sz="2000"/>
              <a:t> 종류로 분류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IRIS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필기체 숫자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endParaRPr kumimoji="1" lang="en-US" altLang="ko-KR" sz="20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784</a:t>
            </a:r>
            <a:r>
              <a:rPr kumimoji="1" lang="ko-KR" altLang="en-US" sz="2000"/>
              <a:t>개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3"/>
              </a:rPr>
              <a:t>https://youtu.be/3JQ3hYko51Y?t=48</a:t>
            </a:r>
            <a:endParaRPr lang="en" sz="1200" u="sng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필터 특성상 이미지가 작아지는 것을 방지하기 위해 원 이미지를 키우는 것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35" y="3667432"/>
            <a:ext cx="2367925" cy="2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https://youtu.be/3JQ3hYko51Y?t=84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CIFAR10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</a:t>
            </a:r>
            <a:r>
              <a:rPr kumimoji="1" lang="ko-KR" altLang="en-US" sz="2000"/>
              <a:t>개 대상 컬러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32,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CIFAR10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1024</a:t>
            </a:r>
            <a:r>
              <a:rPr kumimoji="1" lang="ko-KR" altLang="en-US" sz="2000"/>
              <a:t>개</a:t>
            </a:r>
            <a:r>
              <a:rPr kumimoji="1" lang="en-US" altLang="ko-KR" sz="2000"/>
              <a:t>(=32*32)</a:t>
            </a:r>
            <a:r>
              <a:rPr kumimoji="1" lang="ko-KR" altLang="en-US" sz="2000"/>
              <a:t>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CIFAR10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/>
              <a:t>1024</a:t>
            </a:r>
            <a:endParaRPr kumimoji="1"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xmlns="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xmlns="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https://www.youtube.com/watch?v=RNnKtNrsrmg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분류를 위해 ‘크기를 재서 기준 크기를 가지고 구별’</a:t>
            </a:r>
            <a:r>
              <a:rPr kumimoji="1" lang="en-US" altLang="ko-KR"/>
              <a:t> ←model</a:t>
            </a:r>
          </a:p>
          <a:p>
            <a:endParaRPr kumimoji="1" lang="en-US" altLang="ko-KR"/>
          </a:p>
          <a:p>
            <a:r>
              <a:rPr kumimoji="1" lang="ko-KR" altLang="en-US"/>
              <a:t>학습 시키려면 사과 </a:t>
            </a:r>
            <a:r>
              <a:rPr kumimoji="1" lang="en-US" altLang="ko-KR"/>
              <a:t>2</a:t>
            </a:r>
            <a:r>
              <a:rPr kumimoji="1" lang="ko-KR" altLang="en-US"/>
              <a:t>상자가 필요</a:t>
            </a:r>
            <a:r>
              <a:rPr kumimoji="1" lang="en-US" altLang="ko-KR"/>
              <a:t>.</a:t>
            </a:r>
            <a:r>
              <a:rPr kumimoji="1" lang="ko-KR" altLang="en-US"/>
              <a:t> 익은거 상자</a:t>
            </a:r>
            <a:r>
              <a:rPr kumimoji="1" lang="en-US" altLang="ko-KR"/>
              <a:t>, </a:t>
            </a:r>
            <a:r>
              <a:rPr kumimoji="1" lang="ko-KR" altLang="en-US"/>
              <a:t>안익은거 상자</a:t>
            </a:r>
            <a:r>
              <a:rPr kumimoji="1" lang="en-US" altLang="ko-KR"/>
              <a:t>. ←training set</a:t>
            </a:r>
          </a:p>
          <a:p>
            <a:endParaRPr kumimoji="1" lang="en-US" altLang="ko-KR"/>
          </a:p>
          <a:p>
            <a:r>
              <a:rPr kumimoji="1" lang="ko-KR" altLang="en-US"/>
              <a:t>여러번 반복해서</a:t>
            </a:r>
            <a:r>
              <a:rPr kumimoji="1" lang="en-US" altLang="ko-KR"/>
              <a:t>, ← iteration, step,</a:t>
            </a:r>
            <a:r>
              <a:rPr kumimoji="1" lang="ko-KR" altLang="en-US"/>
              <a:t> </a:t>
            </a:r>
            <a:r>
              <a:rPr kumimoji="1" lang="en-US" altLang="ko-KR"/>
              <a:t>epoch</a:t>
            </a:r>
          </a:p>
          <a:p>
            <a:endParaRPr kumimoji="1" lang="en-US" altLang="ko-KR"/>
          </a:p>
          <a:p>
            <a:r>
              <a:rPr kumimoji="1" lang="ko-KR" altLang="en-US"/>
              <a:t>원하는 기준 크기를 찾아냄</a:t>
            </a:r>
            <a:r>
              <a:rPr kumimoji="1" lang="en-US" altLang="ko-KR"/>
              <a:t>. ← learning, training</a:t>
            </a:r>
          </a:p>
          <a:p>
            <a:endParaRPr kumimoji="1" lang="en-US" altLang="ko-KR"/>
          </a:p>
          <a:p>
            <a:r>
              <a:rPr kumimoji="1" lang="ko-KR" altLang="en-US"/>
              <a:t>그리고 구분 안된 바구니에 적용</a:t>
            </a:r>
            <a:r>
              <a:rPr kumimoji="1" lang="en-US" altLang="ko-KR"/>
              <a:t>. ← test set, evaluation set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3"/>
              </a:rPr>
              <a:t>https://arxiv.org/pdf/1505.04597.pdf</a:t>
            </a:r>
            <a:endParaRPr kumimoji="1" lang="ko-KR" altLang="en-US" sz="105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</a:t>
            </a:r>
            <a:r>
              <a:rPr kumimoji="1" lang="ko-KR" altLang="en-US"/>
              <a:t>을 사용한 영역 분할</a:t>
            </a:r>
            <a:r>
              <a:rPr kumimoji="1" lang="en-US" altLang="ko-KR"/>
              <a:t>(segementation)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기타 </a:t>
            </a:r>
            <a:r>
              <a:rPr kumimoji="1" lang="en-US" altLang="ko-KR"/>
              <a:t>Segmentation  </a:t>
            </a:r>
            <a:r>
              <a:rPr kumimoji="1" lang="ko-KR" altLang="en-US"/>
              <a:t>모델 구조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2"/>
              </a:rPr>
              <a:t>https://arxiv.org/pdf/1411.4038.pdf</a:t>
            </a:r>
            <a:endParaRPr kumimoji="1" lang="ko-KR" altLang="en-US" sz="105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기타 </a:t>
            </a:r>
            <a:r>
              <a:rPr kumimoji="1" lang="en-US" altLang="ko-KR"/>
              <a:t>Segmentation  </a:t>
            </a:r>
            <a:r>
              <a:rPr kumimoji="1" lang="ko-KR" altLang="en-US"/>
              <a:t>모델 구조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2"/>
              </a:rPr>
              <a:t>https://arxiv.org/pdf/1505.04366.pdf</a:t>
            </a:r>
            <a:endParaRPr kumimoji="1" lang="ko-KR" altLang="en-US" sz="105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상태를 가지고 있고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다음 연산때 그 상태가 입력으로 사용된다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 smtClean="0"/>
              <a:t>[h, e, l, l, o]</a:t>
            </a:r>
            <a:r>
              <a:rPr kumimoji="1" lang="ko-KR" altLang="en-US" smtClean="0"/>
              <a:t>의 학습 예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h</a:t>
            </a:r>
            <a:r>
              <a:rPr kumimoji="1" lang="en-US" altLang="ko-KR" dirty="0" smtClean="0"/>
              <a:t> -&gt; e</a:t>
            </a:r>
          </a:p>
          <a:p>
            <a:pPr lvl="1"/>
            <a:r>
              <a:rPr kumimoji="1" lang="en-US" altLang="ko-KR" dirty="0"/>
              <a:t>e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 smtClean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smtClean="0"/>
              <a:t>첫 번 째</a:t>
            </a:r>
            <a:r>
              <a:rPr kumimoji="1" lang="en-US" altLang="ko-KR" dirty="0" smtClean="0"/>
              <a:t> l</a:t>
            </a:r>
            <a:r>
              <a:rPr kumimoji="1" lang="ko-KR" altLang="en-US" smtClean="0"/>
              <a:t>일때와 두번째 </a:t>
            </a:r>
            <a:r>
              <a:rPr kumimoji="1" lang="en-US" altLang="ko-KR" dirty="0" smtClean="0"/>
              <a:t>l</a:t>
            </a:r>
            <a:r>
              <a:rPr kumimoji="1" lang="ko-KR" altLang="en-US" smtClean="0"/>
              <a:t>일 때의 출력이 다르다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입출력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기계 번역에 사용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의 단점을 보완한 모델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개의 단어들이 있다면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무식하게 </a:t>
            </a:r>
            <a:r>
              <a:rPr kumimoji="1" lang="en-US" altLang="ko-KR" dirty="0" smtClean="0"/>
              <a:t>one-hot </a:t>
            </a:r>
            <a:r>
              <a:rPr kumimoji="1" lang="ko-KR" altLang="en-US" dirty="0" smtClean="0"/>
              <a:t>벡터로 표현하면 </a:t>
            </a:r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이를 적은 차원으로 표현해 보자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차원을 </a:t>
            </a:r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차원 처럼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단어를 표현하는 방법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구조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작은 차원으로 임베딩된 결과는 단어간의 관계를 갖는다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임베딩된 결과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강화 학습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 smtClean="0"/>
              <a:t>강화학습에 </a:t>
            </a:r>
            <a:r>
              <a:rPr kumimoji="1" lang="en-US" altLang="ko-KR" dirty="0" smtClean="0"/>
              <a:t>DNN</a:t>
            </a:r>
            <a:r>
              <a:rPr kumimoji="1" lang="ko-KR" altLang="en-US" dirty="0" smtClean="0"/>
              <a:t>을 사용한 것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DQN(Deep Q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F : </a:t>
            </a:r>
            <a:r>
              <a:rPr kumimoji="1" lang="ko-KR" altLang="en-US"/>
              <a:t>입력값의 절대값을 출력하는 함수</a:t>
            </a:r>
            <a:endParaRPr kumimoji="1" lang="en-US" altLang="ko-KR"/>
          </a:p>
          <a:p>
            <a:r>
              <a:rPr kumimoji="1" lang="ko-KR" altLang="en-US"/>
              <a:t>이런 함수를 학습 시키고 싶다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그런데 레이블링 데이터가 없다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데이터가 없는 상황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</a:t>
            </a:r>
            <a:endParaRPr kumimoji="1" lang="ko-KR" altLang="en-US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44041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 : </a:t>
            </a:r>
            <a:r>
              <a:rPr kumimoji="1" lang="ko-KR" altLang="en-US"/>
              <a:t>양수</a:t>
            </a:r>
            <a:r>
              <a:rPr kumimoji="1" lang="en-US" altLang="ko-KR"/>
              <a:t>/</a:t>
            </a:r>
            <a:r>
              <a:rPr kumimoji="1" lang="ko-KR" altLang="en-US"/>
              <a:t>음수 구분</a:t>
            </a:r>
            <a:r>
              <a:rPr kumimoji="1" lang="en-US" altLang="ko-KR"/>
              <a:t>.</a:t>
            </a:r>
            <a:r>
              <a:rPr kumimoji="1" lang="ko-KR" altLang="en-US"/>
              <a:t> 양수일때 </a:t>
            </a:r>
            <a:r>
              <a:rPr kumimoji="1" lang="en-US" altLang="ko-KR"/>
              <a:t>1,</a:t>
            </a:r>
            <a:r>
              <a:rPr kumimoji="1" lang="ko-KR" altLang="en-US"/>
              <a:t> 음수일때 </a:t>
            </a:r>
            <a:r>
              <a:rPr kumimoji="1" lang="en-US" altLang="ko-KR"/>
              <a:t>0</a:t>
            </a:r>
            <a:r>
              <a:rPr kumimoji="1" lang="ko-KR" altLang="en-US"/>
              <a:t> 출력</a:t>
            </a:r>
            <a:endParaRPr kumimoji="1" lang="en-US" altLang="ko-KR"/>
          </a:p>
          <a:p>
            <a:r>
              <a:rPr kumimoji="1" lang="ko-KR" altLang="en-US"/>
              <a:t>이런 </a:t>
            </a:r>
            <a:r>
              <a:rPr kumimoji="1" lang="en-US" altLang="ko-KR"/>
              <a:t>G</a:t>
            </a:r>
            <a:r>
              <a:rPr kumimoji="1" lang="ko-KR" altLang="en-US"/>
              <a:t>함수를 가지고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양수</a:t>
            </a:r>
            <a:r>
              <a:rPr kumimoji="1" lang="en-US" altLang="ko-KR"/>
              <a:t>/</a:t>
            </a:r>
            <a:r>
              <a:rPr kumimoji="1" lang="ko-KR" altLang="en-US"/>
              <a:t>음수 판정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 가지고 있는 </a:t>
            </a:r>
            <a:r>
              <a:rPr kumimoji="1" lang="en-US" altLang="ko-KR"/>
              <a:t>G</a:t>
            </a:r>
            <a:r>
              <a:rPr kumimoji="1" lang="ko-KR" altLang="en-US"/>
              <a:t> 함수를 가지고 </a:t>
            </a:r>
            <a:r>
              <a:rPr kumimoji="1" lang="en-US" altLang="ko-KR"/>
              <a:t>F</a:t>
            </a:r>
            <a:r>
              <a:rPr kumimoji="1" lang="ko-KR" altLang="en-US"/>
              <a:t>를 학습해 보자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</a:t>
            </a:r>
            <a:r>
              <a:rPr kumimoji="1" lang="ko-KR" altLang="en-US"/>
              <a:t>를 가지고 </a:t>
            </a:r>
            <a:r>
              <a:rPr kumimoji="1" lang="en-US" altLang="ko-KR"/>
              <a:t>F </a:t>
            </a:r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</a:t>
            </a:r>
            <a:endParaRPr kumimoji="1" lang="ko-KR" altLang="en-US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</a:t>
            </a:r>
            <a:r>
              <a:rPr kumimoji="1" lang="en-US" altLang="ko-KR"/>
              <a:t>x</a:t>
            </a:r>
            <a:r>
              <a:rPr kumimoji="1" lang="ko-KR" altLang="en-US"/>
              <a:t>가 무엇이든간에 </a:t>
            </a:r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양수를 의미</a:t>
            </a:r>
            <a:r>
              <a:rPr kumimoji="1" lang="en-US" altLang="ko-KR"/>
              <a:t>)</a:t>
            </a:r>
            <a:r>
              <a:rPr kumimoji="1" lang="ko-KR" altLang="en-US"/>
              <a:t>이 출력되도록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그런데 </a:t>
            </a:r>
            <a:r>
              <a:rPr kumimoji="1" lang="en-US" altLang="ko-KR"/>
              <a:t>G</a:t>
            </a:r>
            <a:r>
              <a:rPr kumimoji="1" lang="ko-KR" altLang="en-US"/>
              <a:t>는 고정하고 </a:t>
            </a:r>
            <a:r>
              <a:rPr kumimoji="1" lang="en-US" altLang="ko-KR"/>
              <a:t>F</a:t>
            </a:r>
            <a:r>
              <a:rPr kumimoji="1" lang="ko-KR" altLang="en-US"/>
              <a:t>만 업데이트 하자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</a:t>
            </a:r>
            <a:r>
              <a:rPr kumimoji="1" lang="en-US" altLang="ko-KR"/>
              <a:t>)</a:t>
            </a:r>
            <a:r>
              <a:rPr kumimoji="1" lang="ko-KR" altLang="en-US"/>
              <a:t>가 출력되려면 </a:t>
            </a:r>
            <a:r>
              <a:rPr kumimoji="1" lang="en-US" altLang="ko-KR"/>
              <a:t>z</a:t>
            </a:r>
            <a:r>
              <a:rPr kumimoji="1" lang="ko-KR" altLang="en-US"/>
              <a:t>가 양수이어야만 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</a:t>
            </a:r>
            <a:r>
              <a:rPr kumimoji="1" lang="en-US" altLang="ko-KR"/>
              <a:t>)</a:t>
            </a:r>
            <a:r>
              <a:rPr kumimoji="1" lang="ko-KR" altLang="en-US"/>
              <a:t>가 출력되려면 </a:t>
            </a:r>
            <a:r>
              <a:rPr kumimoji="1" lang="en-US" altLang="ko-KR"/>
              <a:t>z</a:t>
            </a:r>
            <a:r>
              <a:rPr kumimoji="1" lang="ko-KR" altLang="en-US"/>
              <a:t>가 양수이어야만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</a:t>
            </a:r>
            <a:r>
              <a:rPr kumimoji="1" lang="ko-KR" altLang="en-US"/>
              <a:t>는 </a:t>
            </a:r>
            <a:r>
              <a:rPr kumimoji="1" lang="en-US" altLang="ko-KR"/>
              <a:t>x</a:t>
            </a:r>
            <a:r>
              <a:rPr kumimoji="1" lang="ko-KR" altLang="en-US"/>
              <a:t>가 무엇이든 간에 양수인 </a:t>
            </a:r>
            <a:r>
              <a:rPr kumimoji="1" lang="en-US" altLang="ko-KR"/>
              <a:t>z</a:t>
            </a:r>
            <a:r>
              <a:rPr kumimoji="1" lang="ko-KR" altLang="en-US"/>
              <a:t>를 출력하도록 학습하게 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24136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D : real</a:t>
            </a:r>
            <a:r>
              <a:rPr kumimoji="1" lang="ko-KR" altLang="en-US" dirty="0" smtClean="0"/>
              <a:t>일 때 </a:t>
            </a:r>
            <a:r>
              <a:rPr kumimoji="1" lang="en-US" altLang="ko-KR" dirty="0" smtClean="0"/>
              <a:t>1,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fake</a:t>
            </a:r>
            <a:r>
              <a:rPr kumimoji="1" lang="ko-KR" altLang="en-US" dirty="0" smtClean="0"/>
              <a:t>일때 </a:t>
            </a:r>
            <a:r>
              <a:rPr kumimoji="1" lang="en-US" altLang="ko-KR" dirty="0" smtClean="0"/>
              <a:t>0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 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D(Xreal) + D(Xfake)</a:t>
            </a:r>
          </a:p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D(Xfake) = - D(G(Z))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mtClean="0"/>
              <a:t>loss </a:t>
            </a:r>
            <a:r>
              <a:rPr kumimoji="1" lang="ko-KR" altLang="en-US" smtClean="0"/>
              <a:t>함수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25" y="2039052"/>
            <a:ext cx="2677433" cy="34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생성기는 판별기가 구별못하는 가짜 이미지를 생성한다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학습이 완료되면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진짜 이미지는 구하기 쉽다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판별기를 학습시키기 위한 가짜 이미지를 따로 준비하지 않았다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–</a:t>
            </a:r>
            <a:r>
              <a:rPr kumimoji="1" lang="ko-KR" altLang="en-US" smtClean="0"/>
              <a:t> 레이블링 데이타 없이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생성기의 목적은 판별기가 구별하지 못하게 하는 것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 없이는 생성기도 학습하지 못한다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생성기의 출력을 판별기의 입력으로 사용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 생성기 학습을 위한 판별기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의미에 맞는 비용함수를 정의해서 사용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그러고 나면 </a:t>
            </a:r>
            <a:r>
              <a:rPr kumimoji="1" lang="en-US" altLang="ko-KR" dirty="0" smtClean="0"/>
              <a:t>DNN</a:t>
            </a:r>
            <a:r>
              <a:rPr kumimoji="1" lang="ko-KR" altLang="en-US" smtClean="0"/>
              <a:t>은 해당 비용함수를 최소화하도록 학습된다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이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</a:t>
            </a:r>
            <a:r>
              <a:rPr kumimoji="1" lang="en-US" altLang="ko-KR" sz="1600" dirty="0"/>
              <a:t>G</a:t>
            </a:r>
            <a:r>
              <a:rPr kumimoji="1" lang="en-US" altLang="ko-KR" sz="1600" dirty="0" smtClean="0"/>
              <a:t> = log(D_gene)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D_real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거고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0</a:t>
            </a:r>
            <a:r>
              <a:rPr kumimoji="1" lang="ko-KR" altLang="en-US" sz="1600" dirty="0" smtClean="0"/>
              <a:t>이면 좋은 거고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loss_D = log(D_real) + log(1-D_gene) 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이미지는 </a:t>
            </a:r>
            <a:r>
              <a:rPr kumimoji="1" lang="en-US" altLang="ko-KR" dirty="0" smtClean="0"/>
              <a:t>784 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r>
              <a:rPr kumimoji="1" lang="ko-KR" altLang="en-US" dirty="0" smtClean="0"/>
              <a:t>임의의 이미지 대부분은 의미 없는 이미지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자연스런 숫자처럼 보이는 이미지는 </a:t>
            </a:r>
            <a:r>
              <a:rPr kumimoji="1" lang="en-US" altLang="ko-KR" dirty="0" smtClean="0"/>
              <a:t>784</a:t>
            </a:r>
            <a:r>
              <a:rPr kumimoji="1" lang="ko-KR" altLang="en-US" dirty="0" smtClean="0"/>
              <a:t>차원 공간에서 극히 일부분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입력으로 사용된 </a:t>
            </a:r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차원은 그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극히 일부분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에 매핑된다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차원의 대부분은 자연스런 숫자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이런 입력 공간을 잠재 공간</a:t>
            </a:r>
            <a:r>
              <a:rPr kumimoji="1" lang="en-US" altLang="ko-KR" dirty="0" smtClean="0"/>
              <a:t>(Latent Space)</a:t>
            </a:r>
            <a:r>
              <a:rPr kumimoji="1" lang="ko-KR" altLang="en-US" dirty="0" smtClean="0"/>
              <a:t>라 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생성기 입력으로 사용한 노이즈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4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잠재 공간의 다른 점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smtClean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잠재 공간 상의 중간 점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중간점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4278609"/>
            <a:ext cx="6172200" cy="17272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8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https://medium.com/@nikasa1889/the-modern-history-of-object-recognition-infographic-aea18517c318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딥러닝 적용 이후 </a:t>
            </a:r>
            <a:r>
              <a:rPr kumimoji="1" lang="en-US" altLang="ko-KR"/>
              <a:t>90%</a:t>
            </a:r>
            <a:r>
              <a:rPr kumimoji="1" lang="ko-KR" altLang="en-US"/>
              <a:t> 초반의 정도의 적확도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395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루트 폴더 아래 </a:t>
            </a:r>
            <a:r>
              <a:rPr kumimoji="1" lang="en-US" altLang="ko-KR"/>
              <a:t>2</a:t>
            </a:r>
            <a:r>
              <a:rPr kumimoji="1" lang="ko-KR" altLang="en-US"/>
              <a:t>개의 폴더와 </a:t>
            </a:r>
            <a:r>
              <a:rPr kumimoji="1" lang="en-US" altLang="ko-KR"/>
              <a:t>1</a:t>
            </a:r>
            <a:r>
              <a:rPr kumimoji="1" lang="ko-KR" altLang="en-US"/>
              <a:t>개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Annotations : </a:t>
            </a:r>
            <a:r>
              <a:rPr kumimoji="1" lang="ko-KR" altLang="en-US"/>
              <a:t>레이블링 </a:t>
            </a:r>
            <a:r>
              <a:rPr kumimoji="1" lang="en-US" altLang="ko-KR"/>
              <a:t>xml </a:t>
            </a:r>
            <a:r>
              <a:rPr kumimoji="1" lang="ko-KR" altLang="en-US"/>
              <a:t>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JPEGImages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65" y="3502808"/>
            <a:ext cx="312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500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Annotations/301.xml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  <a:r>
              <a:rPr kumimoji="1" lang="en-US" altLang="ko-KR"/>
              <a:t> </a:t>
            </a:r>
            <a:r>
              <a:rPr kumimoji="1" lang="ko-KR" altLang="en-US"/>
              <a:t>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6" y="2541216"/>
            <a:ext cx="5838123" cy="422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92" y="3216166"/>
            <a:ext cx="3670300" cy="3302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743780" y="330134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(103,33)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6249041" y="40939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(171,100)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845773" y="444970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(133, 109)</a:t>
            </a:r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522292" y="53918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(222,181)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373980" y="3470389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7056263" y="4532831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47116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https://github.com/tzutalin/labelImg</a:t>
            </a:r>
            <a:r>
              <a:rPr lang="ko-KR" altLang="en-US"/>
              <a:t> 를 사용</a:t>
            </a:r>
            <a:r>
              <a:rPr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https://github.com/tzutalin/labelImg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3701"/>
            <a:ext cx="6832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30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파일과 </a:t>
            </a:r>
            <a:r>
              <a:rPr kumimoji="1" lang="en-US" altLang="ko-KR"/>
              <a:t>1</a:t>
            </a:r>
            <a:r>
              <a:rPr kumimoji="1" lang="ko-KR" altLang="en-US"/>
              <a:t>개의 폴더가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train_all.txt : </a:t>
            </a:r>
            <a:r>
              <a:rPr kumimoji="1" lang="ko-KR" altLang="en-US"/>
              <a:t>레이블링 데이터가 담긴 파일</a:t>
            </a:r>
            <a:r>
              <a:rPr kumimoji="1" lang="en-US" altLang="ko-KR"/>
              <a:t>.</a:t>
            </a:r>
            <a:r>
              <a:rPr kumimoji="1" lang="ko-KR" altLang="en-US"/>
              <a:t> 이름은 임의 가능</a:t>
            </a:r>
            <a:endParaRPr kumimoji="1" lang="en-US" altLang="ko-KR"/>
          </a:p>
          <a:p>
            <a:pPr lvl="1"/>
            <a:r>
              <a:rPr kumimoji="1" lang="en-US" altLang="ko-KR"/>
              <a:t>JPEGImages : </a:t>
            </a:r>
            <a:r>
              <a:rPr kumimoji="1" lang="ko-KR" altLang="en-US"/>
              <a:t>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 </a:t>
            </a:r>
            <a:r>
              <a:rPr kumimoji="1" lang="ko-KR" altLang="en-US"/>
              <a:t>클래스의 이름이 담긴 파일</a:t>
            </a:r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darknet</a:t>
            </a:r>
            <a:r>
              <a:rPr kumimoji="1" lang="ko-KR" altLang="en-US"/>
              <a:t>의 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141" y="3753126"/>
            <a:ext cx="3111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41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train_all.txt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VOC </a:t>
            </a:r>
            <a:r>
              <a:rPr kumimoji="1" lang="ko-KR" altLang="en-US"/>
              <a:t>포멧의 </a:t>
            </a:r>
            <a:r>
              <a:rPr kumimoji="1" lang="en-US" altLang="ko-KR"/>
              <a:t>Annotations</a:t>
            </a:r>
            <a:r>
              <a:rPr kumimoji="1" lang="ko-KR" altLang="en-US"/>
              <a:t>밑의</a:t>
            </a:r>
            <a:r>
              <a:rPr kumimoji="1" lang="en-US" altLang="ko-KR"/>
              <a:t> xml</a:t>
            </a:r>
            <a:r>
              <a:rPr kumimoji="1" lang="ko-KR" altLang="en-US"/>
              <a:t>파일의 내용을 이파일에 담는다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63" y="2985684"/>
            <a:ext cx="8884737" cy="1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1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파일이름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(box1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(box2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mr-IN" altLang="ko-KR"/>
              <a:t>…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5399"/>
            <a:ext cx="9144000" cy="21343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0" y="4704359"/>
            <a:ext cx="883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2800"/>
              <a:t>...path/301.jpg  (103,33),(171,100),2  (133,109),(222,181),2</a:t>
            </a:r>
            <a:endParaRPr kumimoji="1" lang="ko-KR" altLang="en-US" sz="2800"/>
          </a:p>
        </p:txBody>
      </p:sp>
      <p:sp>
        <p:nvSpPr>
          <p:cNvPr id="9" name="직사각형 8"/>
          <p:cNvSpPr/>
          <p:nvPr/>
        </p:nvSpPr>
        <p:spPr>
          <a:xfrm>
            <a:off x="109817" y="4572000"/>
            <a:ext cx="2182121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01755" y="4572000"/>
            <a:ext cx="2977767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8552" y="4568145"/>
            <a:ext cx="3375918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8106" y="4170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파일이름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2401755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box1 </a:t>
            </a:r>
            <a:r>
              <a:rPr kumimoji="1" lang="ko-KR" altLang="en-US"/>
              <a:t>정보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5458552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box2 </a:t>
            </a:r>
            <a:r>
              <a:rPr kumimoji="1" lang="ko-KR" altLang="en-US"/>
              <a:t>정보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01755" y="4778221"/>
            <a:ext cx="1154932" cy="7537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86639" y="4786117"/>
            <a:ext cx="1360374" cy="74583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89041" y="4763431"/>
            <a:ext cx="369511" cy="7404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07743" y="5623782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좌상단 좌표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3525580" y="560973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우하단 좌표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5308889" y="55816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클래스 인덱스</a:t>
            </a:r>
          </a:p>
        </p:txBody>
      </p:sp>
    </p:spTree>
    <p:extLst>
      <p:ext uri="{BB962C8B-B14F-4D97-AF65-F5344CB8AC3E}">
        <p14:creationId xmlns:p14="http://schemas.microsoft.com/office/powerpoint/2010/main" val="40071755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툴의 경우 일반적으로 </a:t>
            </a:r>
            <a:r>
              <a:rPr kumimoji="1" lang="en-US" altLang="ko-KR"/>
              <a:t>VOC</a:t>
            </a:r>
            <a:r>
              <a:rPr kumimoji="1" lang="ko-KR" altLang="en-US"/>
              <a:t> 포멧을 지원한다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로 학습하기 위해서 변환이 필요하다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포멧을 </a:t>
            </a:r>
            <a:r>
              <a:rPr kumimoji="1" lang="en-US" altLang="ko-KR"/>
              <a:t>darknet</a:t>
            </a:r>
            <a:r>
              <a:rPr kumimoji="1" lang="ko-KR" altLang="en-US"/>
              <a:t> 포멧으로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9627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원 모델에서 </a:t>
            </a:r>
            <a:r>
              <a:rPr kumimoji="1" lang="en-US" altLang="ko-KR"/>
              <a:t>Fully Connted </a:t>
            </a:r>
            <a:r>
              <a:rPr kumimoji="1" lang="ko-KR" altLang="en-US"/>
              <a:t>레이버만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335"/>
            <a:ext cx="9144000" cy="2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919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Deep Learning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23405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40386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x*x</a:t>
            </a:r>
            <a:endParaRPr b="1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x</a:t>
            </a:r>
            <a:endParaRPr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 ~ 9</a:t>
            </a:r>
            <a:endParaRPr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쌍을반복적으로 제공하여 내부를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파워를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DNN</a:t>
            </a:r>
            <a:r>
              <a:rPr kumimoji="1" lang="ko-KR" altLang="en-US"/>
              <a:t>으로 특정 함수 근사화하는 것을 딥러닝이라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혹은 데이터를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별 차이 없다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신경망에 대한 큰 기대만큼 큰 실망</a:t>
            </a:r>
            <a:endParaRPr kumimoji="1" lang="en-US" altLang="ko-KR"/>
          </a:p>
          <a:p>
            <a:r>
              <a:rPr kumimoji="1" lang="ko-KR" altLang="en-US"/>
              <a:t>근래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데이터를 기반으로 하면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endParaRPr kumimoji="1" lang="en-US" altLang="ko-KR"/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입력이 가중치만큼 곱해져서 전부 더해진다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이후 특정함수를 거쳐 출력된다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노드</a:t>
            </a:r>
            <a:r>
              <a:rPr kumimoji="1" lang="en-US" altLang="ko-KR"/>
              <a:t>,</a:t>
            </a:r>
            <a:r>
              <a:rPr kumimoji="1" lang="ko-KR" altLang="en-US"/>
              <a:t> 층</a:t>
            </a:r>
            <a:r>
              <a:rPr kumimoji="1" lang="en-US" altLang="ko-KR"/>
              <a:t>,</a:t>
            </a:r>
            <a:r>
              <a:rPr kumimoji="1" lang="ko-KR" altLang="en-US"/>
              <a:t> 네트웤</a:t>
            </a:r>
            <a:r>
              <a:rPr kumimoji="1" lang="en-US" altLang="ko-KR"/>
              <a:t>,</a:t>
            </a:r>
            <a:r>
              <a:rPr kumimoji="1" lang="ko-KR" altLang="en-US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 값들은 가중치에 의해 출력이 결정된다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원하는 출력이 되도록 가중치를 조절하는 것이 학습이다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학습된 결과는 학습된 가중치 들이다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40901</TotalTime>
  <Words>5080</Words>
  <Application>Microsoft Macintosh PowerPoint</Application>
  <PresentationFormat>화면 슬라이드 쇼(4:3)</PresentationFormat>
  <Paragraphs>1325</Paragraphs>
  <Slides>267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267</vt:i4>
      </vt:variant>
    </vt:vector>
  </HeadingPairs>
  <TitlesOfParts>
    <vt:vector size="278" baseType="lpstr">
      <vt:lpstr>나눔고딕</vt:lpstr>
      <vt:lpstr>맑은 고딕</vt:lpstr>
      <vt:lpstr>Apple SD 산돌고딕 Neo 옅은체</vt:lpstr>
      <vt:lpstr>Calibri</vt:lpstr>
      <vt:lpstr>Cambria Math</vt:lpstr>
      <vt:lpstr>NanumSquare</vt:lpstr>
      <vt:lpstr>Proxima Nova</vt:lpstr>
      <vt:lpstr>SeoulNamsan B</vt:lpstr>
      <vt:lpstr>SeoulNamsan M</vt:lpstr>
      <vt:lpstr>Arial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U-Net을 사용한 영역 분할(segementation)</vt:lpstr>
      <vt:lpstr>기타 Segmentation  모델 구조</vt:lpstr>
      <vt:lpstr>기타 Segmentation  모델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레이블링 데이터가 없는 상황</vt:lpstr>
      <vt:lpstr>양수/음수 판정 함수</vt:lpstr>
      <vt:lpstr>G를 가지고 F 학습</vt:lpstr>
      <vt:lpstr>두 함수를 잇자</vt:lpstr>
      <vt:lpstr>두 함수를 잇자</vt:lpstr>
      <vt:lpstr>GAN 구조</vt:lpstr>
      <vt:lpstr>loss 함수</vt:lpstr>
      <vt:lpstr>학습이 완료되면</vt:lpstr>
      <vt:lpstr>GAN의 의미 – 레이블링 데이타 없이</vt:lpstr>
      <vt:lpstr>GAN의 의미 - 생성기 학습을 위한 판별기</vt:lpstr>
      <vt:lpstr>GAN의 의미</vt:lpstr>
      <vt:lpstr>생성기 입력으로 사용한 노이즈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VOC 데이터 포멧</vt:lpstr>
      <vt:lpstr>레이블링 데이타 파일 예</vt:lpstr>
      <vt:lpstr>레이블링 툴</vt:lpstr>
      <vt:lpstr>darknet의 레이블링 데이터 포멧</vt:lpstr>
      <vt:lpstr>레이블링 데이터 파일 예</vt:lpstr>
      <vt:lpstr>레이블링 데이터 포멧</vt:lpstr>
      <vt:lpstr>VOC 포멧을 darknet 포멧으로 변환</vt:lpstr>
      <vt:lpstr>전이학습</vt:lpstr>
      <vt:lpstr>PowerPoint 프레젠테이션</vt:lpstr>
      <vt:lpstr>SSD</vt:lpstr>
      <vt:lpstr>SSD 구조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 도형</cp:lastModifiedBy>
  <cp:revision>633</cp:revision>
  <cp:lastPrinted>2017-06-08T03:54:08Z</cp:lastPrinted>
  <dcterms:created xsi:type="dcterms:W3CDTF">2017-05-08T00:37:53Z</dcterms:created>
  <dcterms:modified xsi:type="dcterms:W3CDTF">2020-07-30T13:58:17Z</dcterms:modified>
</cp:coreProperties>
</file>